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03" r:id="rId2"/>
    <p:sldId id="2160" r:id="rId3"/>
    <p:sldId id="302" r:id="rId4"/>
    <p:sldId id="309" r:id="rId5"/>
    <p:sldId id="287" r:id="rId6"/>
    <p:sldId id="314" r:id="rId7"/>
    <p:sldId id="2161" r:id="rId8"/>
    <p:sldId id="281" r:id="rId9"/>
    <p:sldId id="315" r:id="rId10"/>
    <p:sldId id="286" r:id="rId11"/>
    <p:sldId id="31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3D3B6-1D91-42E6-8BFF-C66031F9FCB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C740B-59BB-4E3B-9EA1-30DFC2AC0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6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08A43-3FF9-4582-BF5B-2959BB3095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425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08A43-3FF9-4582-BF5B-2959BB3095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971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08A43-3FF9-4582-BF5B-2959BB3095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657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08A43-3FF9-4582-BF5B-2959BB3095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812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08A43-3FF9-4582-BF5B-2959BB3095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016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08A43-3FF9-4582-BF5B-2959BB3095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576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08A43-3FF9-4582-BF5B-2959BB3095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55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08A43-3FF9-4582-BF5B-2959BB3095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921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08A43-3FF9-4582-BF5B-2959BB3095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046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08A43-3FF9-4582-BF5B-2959BB3095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689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5D874-EF46-081B-F2B2-F6B1C9298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205398-3B80-9EE1-63EA-B390E804D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7DC24-67F9-1270-D2BF-23CC5C0A5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7B55-1102-4E6A-8758-F7C938717CD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6E52A-1F49-9173-F9A6-E6083CA86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AC0FB-9F4C-04FE-BB98-CF7EE7538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3F0E-5DA7-4FE3-A067-C382A015C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33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D8A8A-2E96-D77A-F0B2-A083B004C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90A52E-9104-45E7-52EC-CD9D37542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49F5-22A1-7104-0C74-3F71A01E9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7B55-1102-4E6A-8758-F7C938717CD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A2976-CA28-E9EA-C89D-B89835A5C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61C3B-E9E2-E405-143C-A20157023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3F0E-5DA7-4FE3-A067-C382A015C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39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EE571C-470B-20A8-83F4-9A5DA770A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CE9C60-261B-B42E-B7A2-A75F0BF41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310ED-2B05-1549-C729-5A4B68C48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7B55-1102-4E6A-8758-F7C938717CD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FDD08-7DAC-D6A5-2003-F1C304D80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2BF22-CC4A-2374-3065-959A95B63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3F0E-5DA7-4FE3-A067-C382A015C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36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2B44F-D2CE-10D1-1EFA-5E9A069BA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CB9E0-1BDF-8E64-31D7-F12CA36A1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A45BC-C476-175C-04B6-C4C6034F6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7B55-1102-4E6A-8758-F7C938717CD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532D7-2BAE-BAE9-43EC-C92AB993A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FB7C2-6EFB-C0C2-1B16-2E29F4888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3F0E-5DA7-4FE3-A067-C382A015C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74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CF9D-A27A-72BA-76EC-67FD59C4D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17877-1274-14AD-9148-A4ED3D060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15E6B-3DFC-6BE9-F2C9-91009B53D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7B55-1102-4E6A-8758-F7C938717CD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8B2F3-0194-FB13-27F3-DCBFB83C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776E6-62FE-7CB3-91D3-8D3EB0450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3F0E-5DA7-4FE3-A067-C382A015C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27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1FF5F-996F-C195-7D8F-B867AE3D1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AF667-E311-1F36-5386-7F1300F51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C9C01-6BF9-8A0D-D3FC-2D8C5A512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97F34F-0EC1-4F79-EBD1-C5C299A19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7B55-1102-4E6A-8758-F7C938717CD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59AE5F-1F8B-EA3A-1E3B-C30E6829A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FD49F-559B-1AB6-0CCE-CDB44F7B1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3F0E-5DA7-4FE3-A067-C382A015C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40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94F3A-7DCC-883E-E9B7-31FB09A7D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E08C9-B227-371A-AFA0-E30532197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88B033-B45A-28B1-512A-BCDBBF9B0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B96206-E421-88B5-2CE3-4291731165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7E1099-2832-D873-CA21-79A6DB21C6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7CB86E-F09A-2744-56B1-D9911411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7B55-1102-4E6A-8758-F7C938717CD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6F9334-1280-3CA7-5781-21102785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603246-F53A-FBCD-613A-AF65D1B31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3F0E-5DA7-4FE3-A067-C382A015C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78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E2EAD-7001-6FD6-B71B-F86A32D1F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F73A3B-0633-B4FD-284D-D0E018F8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7B55-1102-4E6A-8758-F7C938717CD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29AF83-49C4-95E0-BFED-00CB768B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9EEC4-2EAA-7DF5-8C0F-8A05CEE09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3F0E-5DA7-4FE3-A067-C382A015C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14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85850D-C24F-6BB5-70F0-76FE5B51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7B55-1102-4E6A-8758-F7C938717CD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38D7CB-052D-D3A1-CE21-26323E45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3DB1B-6792-1C40-DE3B-186CB456F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3F0E-5DA7-4FE3-A067-C382A015C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59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C51AA-A1E1-F7BB-322B-72470558C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07AAF-F9AA-6156-8A20-6B0AA8D24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1A08D8-E86F-18DD-FCF2-4FA0BBCA6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A519B-DB9D-7B3A-F743-F4A7B0FD4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7B55-1102-4E6A-8758-F7C938717CD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DAA41-611A-9407-DC25-958365F3A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D6EE0-1CE6-7089-9410-E30B12845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3F0E-5DA7-4FE3-A067-C382A015C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09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345CD-EE56-B2A1-163F-86235B8E4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F2103F-B939-0C85-1C75-5C7737C05E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1CE38-41D5-BC2E-93B6-A9CA56FD8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5EF78-666D-9781-B67F-6F8E61D3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7B55-1102-4E6A-8758-F7C938717CD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626D5-1881-1609-963F-C3A4B3F4A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944EC2-41A2-C3F3-00C7-D5EFE910C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3F0E-5DA7-4FE3-A067-C382A015C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05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344314-4A1F-EC61-58A6-E84773BA5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625F8-4E25-2524-5493-736F355A3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04DA1-809B-5EE0-C3C8-3E75DC6CD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67B55-1102-4E6A-8758-F7C938717CD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41890-ABA6-9D3A-F60C-9089752C1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C98BE-508F-A84C-741E-33C03AAF4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63F0E-5DA7-4FE3-A067-C382A015C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0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1A8545-F6CD-0F8F-7CAB-3A6C3E9F9B54}"/>
              </a:ext>
            </a:extLst>
          </p:cNvPr>
          <p:cNvSpPr/>
          <p:nvPr/>
        </p:nvSpPr>
        <p:spPr>
          <a:xfrm>
            <a:off x="-2" y="4999234"/>
            <a:ext cx="12191735" cy="218301"/>
          </a:xfrm>
          <a:prstGeom prst="rect">
            <a:avLst/>
          </a:prstGeom>
          <a:solidFill>
            <a:srgbClr val="DE2D2B"/>
          </a:solidFill>
          <a:ln>
            <a:solidFill>
              <a:srgbClr val="DE2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BFAE39-621B-C1EA-4CD0-6D00308B9FEA}"/>
              </a:ext>
            </a:extLst>
          </p:cNvPr>
          <p:cNvSpPr/>
          <p:nvPr/>
        </p:nvSpPr>
        <p:spPr>
          <a:xfrm flipV="1">
            <a:off x="0" y="5217535"/>
            <a:ext cx="12191733" cy="218300"/>
          </a:xfrm>
          <a:prstGeom prst="rect">
            <a:avLst/>
          </a:prstGeom>
          <a:solidFill>
            <a:srgbClr val="263F5C"/>
          </a:solidFill>
          <a:ln>
            <a:solidFill>
              <a:srgbClr val="263F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3B355A-7BA7-7C86-8B92-71C9605D3493}"/>
              </a:ext>
            </a:extLst>
          </p:cNvPr>
          <p:cNvSpPr/>
          <p:nvPr/>
        </p:nvSpPr>
        <p:spPr>
          <a:xfrm>
            <a:off x="-2" y="5217535"/>
            <a:ext cx="121920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3C7605-1B46-542C-2274-DC4D52D0F101}"/>
              </a:ext>
            </a:extLst>
          </p:cNvPr>
          <p:cNvSpPr txBox="1"/>
          <p:nvPr/>
        </p:nvSpPr>
        <p:spPr>
          <a:xfrm>
            <a:off x="557363" y="5817714"/>
            <a:ext cx="8217432" cy="1164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Florida Department of Transportation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Secretary Jared W. Perdue, P.E.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263F5C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CE1B06D3-F408-52C7-E9F5-33ABD355A5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0" t="11209" r="17110" b="48629"/>
          <a:stretch/>
        </p:blipFill>
        <p:spPr>
          <a:xfrm>
            <a:off x="1205" y="0"/>
            <a:ext cx="12191736" cy="4999234"/>
          </a:xfrm>
          <a:prstGeom prst="rect">
            <a:avLst/>
          </a:prstGeom>
        </p:spPr>
      </p:pic>
      <p:pic>
        <p:nvPicPr>
          <p:cNvPr id="8" name="Picture 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331D8CBF-0766-E5E0-7EFF-54716A2BEC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9" t="-176" r="-11797" b="14124"/>
          <a:stretch/>
        </p:blipFill>
        <p:spPr>
          <a:xfrm rot="10800000">
            <a:off x="7685589" y="-21467"/>
            <a:ext cx="4517985" cy="68984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E695A-9041-EF84-9C67-09939E775D64}"/>
              </a:ext>
            </a:extLst>
          </p:cNvPr>
          <p:cNvSpPr txBox="1"/>
          <p:nvPr/>
        </p:nvSpPr>
        <p:spPr>
          <a:xfrm>
            <a:off x="1220805" y="2878590"/>
            <a:ext cx="6886028" cy="1164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Annual Conference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November 15-17, 2022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Sarasota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63F5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5B29A32D-BB4E-E8EE-DBD0-FF40455898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05" y="990766"/>
            <a:ext cx="6886028" cy="209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03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08631A2-4F24-EA9A-239B-B74B5D7BF3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2" b="15655"/>
          <a:stretch/>
        </p:blipFill>
        <p:spPr>
          <a:xfrm>
            <a:off x="8967235" y="-13649"/>
            <a:ext cx="3224765" cy="68716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4CB7A2-C20C-3F42-D079-C73D3368CB55}"/>
              </a:ext>
            </a:extLst>
          </p:cNvPr>
          <p:cNvSpPr/>
          <p:nvPr/>
        </p:nvSpPr>
        <p:spPr>
          <a:xfrm rot="5400000">
            <a:off x="7218689" y="1889370"/>
            <a:ext cx="6858003" cy="3079262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59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E5E77EF1-381D-43AA-BC4A-393AD01F31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2" t="6422" r="21848" b="143"/>
          <a:stretch/>
        </p:blipFill>
        <p:spPr>
          <a:xfrm rot="10800000">
            <a:off x="6658773" y="-1"/>
            <a:ext cx="4848647" cy="68596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6CB5C0-C04A-CD0D-31D5-A6C6D75066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693" b="99342" l="9853" r="90752">
                        <a14:foregroundMark x1="90752" y1="92544" x2="90752" y2="92544"/>
                        <a14:foregroundMark x1="12014" y1="99342" x2="12014" y2="99342"/>
                      </a14:backgroundRemoval>
                    </a14:imgEffect>
                  </a14:imgLayer>
                </a14:imgProps>
              </a:ext>
            </a:extLst>
          </a:blip>
          <a:srcRect l="24777" t="88070" r="10135"/>
          <a:stretch/>
        </p:blipFill>
        <p:spPr>
          <a:xfrm>
            <a:off x="-2" y="632009"/>
            <a:ext cx="4071487" cy="55018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E44ABC4-A987-F48D-ADF7-3521FEEC547A}"/>
              </a:ext>
            </a:extLst>
          </p:cNvPr>
          <p:cNvGraphicFramePr>
            <a:graphicFrameLocks noGrp="1"/>
          </p:cNvGraphicFramePr>
          <p:nvPr/>
        </p:nvGraphicFramePr>
        <p:xfrm>
          <a:off x="592543" y="62444"/>
          <a:ext cx="2980706" cy="744948"/>
        </p:xfrm>
        <a:graphic>
          <a:graphicData uri="http://schemas.openxmlformats.org/drawingml/2006/table">
            <a:tbl>
              <a:tblPr/>
              <a:tblGrid>
                <a:gridCol w="2980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4948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rgbClr val="263F5C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On Florida’s</a:t>
                      </a:r>
                    </a:p>
                  </a:txBody>
                  <a:tcPr marL="5255" marR="5255" marT="52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821CC87B-45AA-C171-0D6F-A276EA4F50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454" y="2273604"/>
            <a:ext cx="2202987" cy="1560620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465ACD2-BEF0-494B-6F9A-A88B5F900626}"/>
              </a:ext>
            </a:extLst>
          </p:cNvPr>
          <p:cNvGraphicFramePr>
            <a:graphicFrameLocks noGrp="1"/>
          </p:cNvGraphicFramePr>
          <p:nvPr/>
        </p:nvGraphicFramePr>
        <p:xfrm>
          <a:off x="532808" y="4045132"/>
          <a:ext cx="2030741" cy="320331"/>
        </p:xfrm>
        <a:graphic>
          <a:graphicData uri="http://schemas.openxmlformats.org/drawingml/2006/table">
            <a:tbl>
              <a:tblPr/>
              <a:tblGrid>
                <a:gridCol w="2030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0331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263F5C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Daily Fatalities</a:t>
                      </a:r>
                    </a:p>
                  </a:txBody>
                  <a:tcPr marL="5255" marR="5255" marT="52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6AC67A9-BA8E-1AE1-ED9F-B3C6305C1D44}"/>
              </a:ext>
            </a:extLst>
          </p:cNvPr>
          <p:cNvGraphicFramePr>
            <a:graphicFrameLocks noGrp="1"/>
          </p:cNvGraphicFramePr>
          <p:nvPr/>
        </p:nvGraphicFramePr>
        <p:xfrm>
          <a:off x="3979584" y="4018629"/>
          <a:ext cx="2700728" cy="373336"/>
        </p:xfrm>
        <a:graphic>
          <a:graphicData uri="http://schemas.openxmlformats.org/drawingml/2006/table">
            <a:tbl>
              <a:tblPr/>
              <a:tblGrid>
                <a:gridCol w="2700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3336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263F5C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Daily Serious Injuries</a:t>
                      </a:r>
                    </a:p>
                  </a:txBody>
                  <a:tcPr marL="5255" marR="5255" marT="52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3B2DE62-7DCF-F653-E36C-14B6A63FC30C}"/>
              </a:ext>
            </a:extLst>
          </p:cNvPr>
          <p:cNvSpPr txBox="1"/>
          <p:nvPr/>
        </p:nvSpPr>
        <p:spPr>
          <a:xfrm>
            <a:off x="2211341" y="4863605"/>
            <a:ext cx="62372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Majority of Crashes Involve </a:t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Driver behavior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a Contributing Factor</a:t>
            </a: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098923-C54D-40C4-D7BF-B6E98C819109}"/>
              </a:ext>
            </a:extLst>
          </p:cNvPr>
          <p:cNvSpPr txBox="1"/>
          <p:nvPr/>
        </p:nvSpPr>
        <p:spPr>
          <a:xfrm>
            <a:off x="592543" y="5004407"/>
            <a:ext cx="21584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WHY?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778C9A-7754-F11A-21B7-05A1C406677B}"/>
              </a:ext>
            </a:extLst>
          </p:cNvPr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rgbClr val="263F5C"/>
          </a:solidFill>
          <a:ln>
            <a:solidFill>
              <a:srgbClr val="263F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2DC4DE-69C8-C4AA-8D1B-4702DB13A7FE}"/>
              </a:ext>
            </a:extLst>
          </p:cNvPr>
          <p:cNvSpPr/>
          <p:nvPr/>
        </p:nvSpPr>
        <p:spPr>
          <a:xfrm>
            <a:off x="0" y="6632318"/>
            <a:ext cx="121920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61340F-B8E1-E06B-1D50-17570D05710C}"/>
              </a:ext>
            </a:extLst>
          </p:cNvPr>
          <p:cNvSpPr/>
          <p:nvPr/>
        </p:nvSpPr>
        <p:spPr>
          <a:xfrm>
            <a:off x="-2" y="6207144"/>
            <a:ext cx="12192002" cy="425173"/>
          </a:xfrm>
          <a:prstGeom prst="rect">
            <a:avLst/>
          </a:prstGeom>
          <a:solidFill>
            <a:srgbClr val="DE2D2B"/>
          </a:solidFill>
          <a:ln>
            <a:solidFill>
              <a:srgbClr val="DE2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D7D910-1CF5-0246-BBBB-E2019F9ABB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99" y="2275423"/>
            <a:ext cx="1944583" cy="15606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3B7033-2355-4581-07F3-26EF44876BF8}"/>
              </a:ext>
            </a:extLst>
          </p:cNvPr>
          <p:cNvSpPr txBox="1"/>
          <p:nvPr/>
        </p:nvSpPr>
        <p:spPr>
          <a:xfrm>
            <a:off x="1178775" y="1038118"/>
            <a:ext cx="17139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Roads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A8CEF6B3-5C14-CF83-E2DD-ACC8C37A7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163" y="180860"/>
            <a:ext cx="3539391" cy="144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2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53C7605-1B46-542C-2274-DC4D52D0F101}"/>
              </a:ext>
            </a:extLst>
          </p:cNvPr>
          <p:cNvSpPr txBox="1"/>
          <p:nvPr/>
        </p:nvSpPr>
        <p:spPr>
          <a:xfrm>
            <a:off x="3974568" y="5772509"/>
            <a:ext cx="8217432" cy="1164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C438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Questions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1C438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41221B6-925D-D2ED-160D-530D77A3A1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2F23F8-CACB-7737-9900-C78728A60D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693" b="99342" l="9853" r="90752">
                        <a14:foregroundMark x1="90752" y1="92544" x2="90752" y2="92544"/>
                        <a14:foregroundMark x1="12014" y1="99342" x2="12014" y2="99342"/>
                      </a14:backgroundRemoval>
                    </a14:imgEffect>
                  </a14:imgLayer>
                </a14:imgProps>
              </a:ext>
            </a:extLst>
          </a:blip>
          <a:srcRect t="89286" r="10135"/>
          <a:stretch/>
        </p:blipFill>
        <p:spPr>
          <a:xfrm>
            <a:off x="1677397" y="5377728"/>
            <a:ext cx="10514603" cy="494069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25F5813-DB27-0208-A49E-64ED111B5B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98" r="60140"/>
          <a:stretch/>
        </p:blipFill>
        <p:spPr>
          <a:xfrm>
            <a:off x="0" y="3414577"/>
            <a:ext cx="4812632" cy="3443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0D0EA5-8B6B-F900-BFCF-34D34F70CB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693" b="99342" l="9853" r="90752">
                        <a14:foregroundMark x1="90752" y1="92544" x2="90752" y2="92544"/>
                        <a14:foregroundMark x1="12014" y1="99342" x2="12014" y2="99342"/>
                      </a14:backgroundRemoval>
                    </a14:imgEffect>
                  </a14:imgLayer>
                </a14:imgProps>
              </a:ext>
            </a:extLst>
          </a:blip>
          <a:srcRect t="89286" r="10135"/>
          <a:stretch/>
        </p:blipFill>
        <p:spPr>
          <a:xfrm rot="10800000">
            <a:off x="0" y="761166"/>
            <a:ext cx="10514603" cy="494069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954A9DA-77AD-2C5B-F2A8-9F6C092080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98" r="60140"/>
          <a:stretch/>
        </p:blipFill>
        <p:spPr>
          <a:xfrm rot="10800000">
            <a:off x="7379370" y="0"/>
            <a:ext cx="4812632" cy="3443423"/>
          </a:xfrm>
          <a:prstGeom prst="rect">
            <a:avLst/>
          </a:prstGeom>
        </p:spPr>
      </p:pic>
      <p:pic>
        <p:nvPicPr>
          <p:cNvPr id="15" name="Picture 6" descr="See the source image">
            <a:extLst>
              <a:ext uri="{FF2B5EF4-FFF2-40B4-BE49-F238E27FC236}">
                <a16:creationId xmlns:a16="http://schemas.microsoft.com/office/drawing/2014/main" id="{6CD9B56B-5150-2F4B-9B66-4BA9BFA07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560" y="1721712"/>
            <a:ext cx="6214880" cy="312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749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F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BB7CF46-4004-4461-8948-254B634C1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963"/>
            <a:ext cx="12192000" cy="562879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4A3CE95-7654-419C-931F-F44D01D1D6DC}"/>
              </a:ext>
            </a:extLst>
          </p:cNvPr>
          <p:cNvSpPr/>
          <p:nvPr/>
        </p:nvSpPr>
        <p:spPr>
          <a:xfrm>
            <a:off x="0" y="420130"/>
            <a:ext cx="12192000" cy="184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DE2439-34C6-F485-7A9B-A9A039C6913F}"/>
              </a:ext>
            </a:extLst>
          </p:cNvPr>
          <p:cNvSpPr/>
          <p:nvPr/>
        </p:nvSpPr>
        <p:spPr>
          <a:xfrm>
            <a:off x="0" y="6447280"/>
            <a:ext cx="12192000" cy="420130"/>
          </a:xfrm>
          <a:prstGeom prst="rect">
            <a:avLst/>
          </a:prstGeom>
          <a:solidFill>
            <a:srgbClr val="263F5C"/>
          </a:solidFill>
          <a:ln>
            <a:solidFill>
              <a:srgbClr val="263F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D04B25-3D64-FBCB-29EA-A651D99299CD}"/>
              </a:ext>
            </a:extLst>
          </p:cNvPr>
          <p:cNvSpPr/>
          <p:nvPr/>
        </p:nvSpPr>
        <p:spPr>
          <a:xfrm>
            <a:off x="-2" y="6207144"/>
            <a:ext cx="12192002" cy="425173"/>
          </a:xfrm>
          <a:prstGeom prst="rect">
            <a:avLst/>
          </a:prstGeom>
          <a:solidFill>
            <a:srgbClr val="DE2D2B"/>
          </a:solidFill>
          <a:ln>
            <a:solidFill>
              <a:srgbClr val="DE2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313899-A057-45AE-284F-13C88ABE1E10}"/>
              </a:ext>
            </a:extLst>
          </p:cNvPr>
          <p:cNvSpPr/>
          <p:nvPr/>
        </p:nvSpPr>
        <p:spPr>
          <a:xfrm>
            <a:off x="0" y="6632318"/>
            <a:ext cx="121920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009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s driving down a street&#10;&#10;Description automatically generated with low confidence">
            <a:extLst>
              <a:ext uri="{FF2B5EF4-FFF2-40B4-BE49-F238E27FC236}">
                <a16:creationId xmlns:a16="http://schemas.microsoft.com/office/drawing/2014/main" id="{39D34D57-02E9-20C5-D110-26F22BCD4F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4" r="24279"/>
          <a:stretch/>
        </p:blipFill>
        <p:spPr>
          <a:xfrm>
            <a:off x="4231263" y="10274"/>
            <a:ext cx="7960737" cy="6858000"/>
          </a:xfrm>
          <a:prstGeom prst="rect">
            <a:avLst/>
          </a:prstGeom>
        </p:spPr>
      </p:pic>
      <p:pic>
        <p:nvPicPr>
          <p:cNvPr id="4" name="Picture 3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795F7A62-75DF-3B54-B4C4-2FF140BC2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1057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DAE634-60A0-4ED6-0080-E94DDC485E53}"/>
              </a:ext>
            </a:extLst>
          </p:cNvPr>
          <p:cNvSpPr txBox="1"/>
          <p:nvPr/>
        </p:nvSpPr>
        <p:spPr>
          <a:xfrm>
            <a:off x="375557" y="2248525"/>
            <a:ext cx="53448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Embracing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Communities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EBCFF6-25D9-36D2-5F51-48F263EFEF4F}"/>
              </a:ext>
            </a:extLst>
          </p:cNvPr>
          <p:cNvSpPr/>
          <p:nvPr/>
        </p:nvSpPr>
        <p:spPr>
          <a:xfrm>
            <a:off x="0" y="6447280"/>
            <a:ext cx="12192000" cy="420130"/>
          </a:xfrm>
          <a:prstGeom prst="rect">
            <a:avLst/>
          </a:prstGeom>
          <a:solidFill>
            <a:srgbClr val="263F5C"/>
          </a:solidFill>
          <a:ln>
            <a:solidFill>
              <a:srgbClr val="263F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444BFF-DCD1-6757-9025-5F80772644D1}"/>
              </a:ext>
            </a:extLst>
          </p:cNvPr>
          <p:cNvSpPr/>
          <p:nvPr/>
        </p:nvSpPr>
        <p:spPr>
          <a:xfrm>
            <a:off x="-2" y="6207144"/>
            <a:ext cx="12192002" cy="425173"/>
          </a:xfrm>
          <a:prstGeom prst="rect">
            <a:avLst/>
          </a:prstGeom>
          <a:solidFill>
            <a:srgbClr val="DE2D2B"/>
          </a:solidFill>
          <a:ln>
            <a:solidFill>
              <a:srgbClr val="DE2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A612DC-8172-6AF7-78BE-4A2BEF637F37}"/>
              </a:ext>
            </a:extLst>
          </p:cNvPr>
          <p:cNvSpPr/>
          <p:nvPr/>
        </p:nvSpPr>
        <p:spPr>
          <a:xfrm>
            <a:off x="0" y="6632318"/>
            <a:ext cx="121920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362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sky, outdoor, day&#10;&#10;Description automatically generated">
            <a:extLst>
              <a:ext uri="{FF2B5EF4-FFF2-40B4-BE49-F238E27FC236}">
                <a16:creationId xmlns:a16="http://schemas.microsoft.com/office/drawing/2014/main" id="{F9C4E603-E882-0BDF-0B7E-5BC9480BD8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0" t="9753"/>
          <a:stretch/>
        </p:blipFill>
        <p:spPr>
          <a:xfrm>
            <a:off x="8556585" y="638173"/>
            <a:ext cx="3611970" cy="395742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5" name="Picture 14" descr="A picture containing sky, outdoor, truck, road&#10;&#10;Description automatically generated">
            <a:extLst>
              <a:ext uri="{FF2B5EF4-FFF2-40B4-BE49-F238E27FC236}">
                <a16:creationId xmlns:a16="http://schemas.microsoft.com/office/drawing/2014/main" id="{F486ACBE-3217-2DC0-7828-704ABEC833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0" t="26821" b="29948"/>
          <a:stretch/>
        </p:blipFill>
        <p:spPr>
          <a:xfrm>
            <a:off x="4700954" y="3729538"/>
            <a:ext cx="7467600" cy="244469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3" name="Picture 12" descr="A picture containing outdoor, sky, water, tree&#10;&#10;Description automatically generated">
            <a:extLst>
              <a:ext uri="{FF2B5EF4-FFF2-40B4-BE49-F238E27FC236}">
                <a16:creationId xmlns:a16="http://schemas.microsoft.com/office/drawing/2014/main" id="{721AE59B-4615-C04C-BC05-E109FFAC36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13" b="17891"/>
          <a:stretch/>
        </p:blipFill>
        <p:spPr>
          <a:xfrm>
            <a:off x="23011" y="3686227"/>
            <a:ext cx="5127196" cy="248574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23350BC-6DBB-CFF5-036A-48E413701E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" t="43832" r="59309" b="681"/>
          <a:stretch/>
        </p:blipFill>
        <p:spPr>
          <a:xfrm rot="10800000">
            <a:off x="7733902" y="-13291"/>
            <a:ext cx="4470401" cy="34855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B86650-B942-6725-65B1-11F86B6EB16F}"/>
              </a:ext>
            </a:extLst>
          </p:cNvPr>
          <p:cNvSpPr txBox="1"/>
          <p:nvPr/>
        </p:nvSpPr>
        <p:spPr>
          <a:xfrm>
            <a:off x="-5016" y="-9145"/>
            <a:ext cx="12197016" cy="647319"/>
          </a:xfrm>
          <a:prstGeom prst="rect">
            <a:avLst/>
          </a:prstGeom>
          <a:solidFill>
            <a:srgbClr val="D82F2B"/>
          </a:solidFill>
          <a:ln>
            <a:solidFill>
              <a:srgbClr val="D82F2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Hurricane Preparation and Recovery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4128F7-9941-64DE-1FAE-0B68F50FFF72}"/>
              </a:ext>
            </a:extLst>
          </p:cNvPr>
          <p:cNvSpPr/>
          <p:nvPr/>
        </p:nvSpPr>
        <p:spPr>
          <a:xfrm>
            <a:off x="0" y="6447280"/>
            <a:ext cx="12192000" cy="420130"/>
          </a:xfrm>
          <a:prstGeom prst="rect">
            <a:avLst/>
          </a:prstGeom>
          <a:solidFill>
            <a:srgbClr val="263F5C"/>
          </a:solidFill>
          <a:ln>
            <a:solidFill>
              <a:srgbClr val="263F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86A08E-FDBF-6FA6-D475-87D9B9332083}"/>
              </a:ext>
            </a:extLst>
          </p:cNvPr>
          <p:cNvSpPr/>
          <p:nvPr/>
        </p:nvSpPr>
        <p:spPr>
          <a:xfrm>
            <a:off x="0" y="6632318"/>
            <a:ext cx="121920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8B2842-49EA-48E2-F213-28118ED69F9D}"/>
              </a:ext>
            </a:extLst>
          </p:cNvPr>
          <p:cNvSpPr/>
          <p:nvPr/>
        </p:nvSpPr>
        <p:spPr>
          <a:xfrm>
            <a:off x="-2" y="6207144"/>
            <a:ext cx="12192002" cy="425173"/>
          </a:xfrm>
          <a:prstGeom prst="rect">
            <a:avLst/>
          </a:prstGeom>
          <a:solidFill>
            <a:srgbClr val="DE2D2B"/>
          </a:solidFill>
          <a:ln>
            <a:solidFill>
              <a:srgbClr val="DE2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ree, outdoor, grass, fire&#10;&#10;Description automatically generated">
            <a:extLst>
              <a:ext uri="{FF2B5EF4-FFF2-40B4-BE49-F238E27FC236}">
                <a16:creationId xmlns:a16="http://schemas.microsoft.com/office/drawing/2014/main" id="{C633ECCC-9020-D032-A5A3-11F31916BD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" y="672043"/>
            <a:ext cx="6750730" cy="303534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Picture 4" descr="A picture containing sky, outdoor, ground&#10;&#10;Description automatically generated">
            <a:extLst>
              <a:ext uri="{FF2B5EF4-FFF2-40B4-BE49-F238E27FC236}">
                <a16:creationId xmlns:a16="http://schemas.microsoft.com/office/drawing/2014/main" id="{D585F7BB-818E-1075-174C-B7BD95B5DA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595" y="672043"/>
            <a:ext cx="1888164" cy="303027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57933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2D7BEE5E-9C7F-9C5A-26D7-506F9C0C6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08" y="856032"/>
            <a:ext cx="5318125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AFE43A93-1654-3538-4D02-EF40E32630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6" t="851" r="-11797" b="1585"/>
          <a:stretch/>
        </p:blipFill>
        <p:spPr>
          <a:xfrm flipH="1">
            <a:off x="8134864" y="-1"/>
            <a:ext cx="4057135" cy="68768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A12AA4-2DC9-C88B-B37A-CA337D29BDA0}"/>
              </a:ext>
            </a:extLst>
          </p:cNvPr>
          <p:cNvSpPr txBox="1"/>
          <p:nvPr/>
        </p:nvSpPr>
        <p:spPr>
          <a:xfrm>
            <a:off x="-1" y="0"/>
            <a:ext cx="10568539" cy="646331"/>
          </a:xfrm>
          <a:prstGeom prst="rect">
            <a:avLst/>
          </a:prstGeom>
          <a:solidFill>
            <a:srgbClr val="D82F2B"/>
          </a:solidFill>
          <a:ln>
            <a:solidFill>
              <a:srgbClr val="D82F2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Growing Challenge, Florida’s Population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8C4CEE-656E-C22F-FA0D-F865BB310078}"/>
              </a:ext>
            </a:extLst>
          </p:cNvPr>
          <p:cNvSpPr txBox="1"/>
          <p:nvPr/>
        </p:nvSpPr>
        <p:spPr>
          <a:xfrm>
            <a:off x="936636" y="919014"/>
            <a:ext cx="20136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all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60%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263F5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A726C1-75F2-F6D6-7CBA-A75EC20C2894}"/>
              </a:ext>
            </a:extLst>
          </p:cNvPr>
          <p:cNvSpPr txBox="1"/>
          <p:nvPr/>
        </p:nvSpPr>
        <p:spPr>
          <a:xfrm>
            <a:off x="493405" y="2038083"/>
            <a:ext cx="29001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Florida’s</a:t>
            </a:r>
            <a:b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population growth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3F5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4059D5-5E0C-743E-ACC6-E174692915CB}"/>
              </a:ext>
            </a:extLst>
          </p:cNvPr>
          <p:cNvSpPr txBox="1"/>
          <p:nvPr/>
        </p:nvSpPr>
        <p:spPr>
          <a:xfrm>
            <a:off x="323303" y="2816682"/>
            <a:ext cx="3908291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concentrated in </a:t>
            </a:r>
            <a:br>
              <a:rPr kumimoji="0" lang="en-US" sz="1800" b="0" i="0" u="none" strike="noStrike" kern="1200" cap="all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 counties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EBB123-A2AE-6E3F-2F8F-B6B5D6767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8976" y="2947047"/>
            <a:ext cx="2903216" cy="318658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CF5720A-0AED-3A13-381B-06C92EC75B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2283" y="724368"/>
            <a:ext cx="1962631" cy="1155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5E9100-BADF-4B15-9240-C478427AA3B3}"/>
              </a:ext>
            </a:extLst>
          </p:cNvPr>
          <p:cNvSpPr txBox="1"/>
          <p:nvPr/>
        </p:nvSpPr>
        <p:spPr>
          <a:xfrm>
            <a:off x="499092" y="3968472"/>
            <a:ext cx="14339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Osceola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St. Johns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Sumter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Walton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48786E-4460-2C55-030D-327000FEF383}"/>
              </a:ext>
            </a:extLst>
          </p:cNvPr>
          <p:cNvSpPr txBox="1"/>
          <p:nvPr/>
        </p:nvSpPr>
        <p:spPr>
          <a:xfrm>
            <a:off x="2153082" y="3968472"/>
            <a:ext cx="17758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Santa Rosa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Manatee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Nassau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8994E2-862C-8E02-252E-34BD8DA5A42D}"/>
              </a:ext>
            </a:extLst>
          </p:cNvPr>
          <p:cNvSpPr/>
          <p:nvPr/>
        </p:nvSpPr>
        <p:spPr>
          <a:xfrm>
            <a:off x="0" y="6447280"/>
            <a:ext cx="12192000" cy="420130"/>
          </a:xfrm>
          <a:prstGeom prst="rect">
            <a:avLst/>
          </a:prstGeom>
          <a:solidFill>
            <a:srgbClr val="263F5C"/>
          </a:solidFill>
          <a:ln>
            <a:solidFill>
              <a:srgbClr val="263F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C7E849-FA52-AC84-A5AF-57E23E97496E}"/>
              </a:ext>
            </a:extLst>
          </p:cNvPr>
          <p:cNvSpPr/>
          <p:nvPr/>
        </p:nvSpPr>
        <p:spPr>
          <a:xfrm>
            <a:off x="-2" y="6207144"/>
            <a:ext cx="12192002" cy="425173"/>
          </a:xfrm>
          <a:prstGeom prst="rect">
            <a:avLst/>
          </a:prstGeom>
          <a:solidFill>
            <a:srgbClr val="DE2D2B"/>
          </a:solidFill>
          <a:ln>
            <a:solidFill>
              <a:srgbClr val="DE2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543DB-2AE2-281A-613F-5D5CEB2C7633}"/>
              </a:ext>
            </a:extLst>
          </p:cNvPr>
          <p:cNvSpPr/>
          <p:nvPr/>
        </p:nvSpPr>
        <p:spPr>
          <a:xfrm>
            <a:off x="0" y="6632318"/>
            <a:ext cx="121920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093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96353C9-5D1E-AC16-ED18-9D0A7C5FB9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6" t="11209" r="17109" b="48629"/>
          <a:stretch/>
        </p:blipFill>
        <p:spPr>
          <a:xfrm>
            <a:off x="-1" y="638174"/>
            <a:ext cx="12190661" cy="6018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A12AA4-2DC9-C88B-B37A-CA337D29BDA0}"/>
              </a:ext>
            </a:extLst>
          </p:cNvPr>
          <p:cNvSpPr txBox="1"/>
          <p:nvPr/>
        </p:nvSpPr>
        <p:spPr>
          <a:xfrm>
            <a:off x="-1" y="0"/>
            <a:ext cx="10568539" cy="646331"/>
          </a:xfrm>
          <a:prstGeom prst="rect">
            <a:avLst/>
          </a:prstGeom>
          <a:solidFill>
            <a:srgbClr val="D82F2B"/>
          </a:solidFill>
          <a:ln>
            <a:solidFill>
              <a:srgbClr val="D82F2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Investing in Florida Transportation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8994E2-862C-8E02-252E-34BD8DA5A42D}"/>
              </a:ext>
            </a:extLst>
          </p:cNvPr>
          <p:cNvSpPr/>
          <p:nvPr/>
        </p:nvSpPr>
        <p:spPr>
          <a:xfrm>
            <a:off x="0" y="6656832"/>
            <a:ext cx="12192000" cy="210578"/>
          </a:xfrm>
          <a:prstGeom prst="rect">
            <a:avLst/>
          </a:prstGeom>
          <a:solidFill>
            <a:srgbClr val="263F5C"/>
          </a:solidFill>
          <a:ln>
            <a:solidFill>
              <a:srgbClr val="263F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6DC362C-88BF-A684-755E-ED41CF0F55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" t="43832" r="59309" b="681"/>
          <a:stretch/>
        </p:blipFill>
        <p:spPr>
          <a:xfrm rot="10800000">
            <a:off x="7721599" y="-9145"/>
            <a:ext cx="4470401" cy="3485592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D2D12E9-3ABE-1A49-9BE4-A4D38B041886}"/>
              </a:ext>
            </a:extLst>
          </p:cNvPr>
          <p:cNvGraphicFramePr>
            <a:graphicFrameLocks noGrp="1"/>
          </p:cNvGraphicFramePr>
          <p:nvPr/>
        </p:nvGraphicFramePr>
        <p:xfrm>
          <a:off x="426526" y="903554"/>
          <a:ext cx="7077441" cy="1102501"/>
        </p:xfrm>
        <a:graphic>
          <a:graphicData uri="http://schemas.openxmlformats.org/drawingml/2006/table">
            <a:tbl>
              <a:tblPr/>
              <a:tblGrid>
                <a:gridCol w="7077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63635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263F5C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Largest FDOT Budget in History:</a:t>
                      </a:r>
                      <a:r>
                        <a:rPr lang="en-US" sz="3600" b="1" baseline="0" dirty="0">
                          <a:solidFill>
                            <a:srgbClr val="263F5C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 $12.6 Billion</a:t>
                      </a:r>
                      <a:endParaRPr lang="en-US" sz="3600" b="1" dirty="0">
                        <a:solidFill>
                          <a:srgbClr val="263F5C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5255" marR="5255" marT="52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C831249-C4B9-0DE4-833D-1B1C76DF3AF9}"/>
              </a:ext>
            </a:extLst>
          </p:cNvPr>
          <p:cNvSpPr txBox="1"/>
          <p:nvPr/>
        </p:nvSpPr>
        <p:spPr>
          <a:xfrm>
            <a:off x="174592" y="2878523"/>
            <a:ext cx="11294690" cy="542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$236.6 Million Bridge Maintenance Repairs and Replacements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63F5C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CD5A50-CEB6-B5C9-318B-C5B9382C5C99}"/>
              </a:ext>
            </a:extLst>
          </p:cNvPr>
          <p:cNvSpPr txBox="1"/>
          <p:nvPr/>
        </p:nvSpPr>
        <p:spPr>
          <a:xfrm>
            <a:off x="-180474" y="2284291"/>
            <a:ext cx="11847319" cy="542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$4.4 Billion in Highway Construction; Adding 307 New Lane Miles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63F5C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A457A9-1C7C-725A-5739-6F83035EF1A4}"/>
              </a:ext>
            </a:extLst>
          </p:cNvPr>
          <p:cNvSpPr txBox="1"/>
          <p:nvPr/>
        </p:nvSpPr>
        <p:spPr>
          <a:xfrm>
            <a:off x="1365607" y="3478639"/>
            <a:ext cx="7740408" cy="542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$1.2 Billion Resurfacing 3,033 Lane Miles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63F5C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Seal of Florida - Wikipedia">
            <a:extLst>
              <a:ext uri="{FF2B5EF4-FFF2-40B4-BE49-F238E27FC236}">
                <a16:creationId xmlns:a16="http://schemas.microsoft.com/office/drawing/2014/main" id="{484C123B-59D1-E5E1-926B-EC354323A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99" y="4426249"/>
            <a:ext cx="2031214" cy="203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F9115F6-DE24-C8D5-9ED1-623916854FC6}"/>
              </a:ext>
            </a:extLst>
          </p:cNvPr>
          <p:cNvSpPr txBox="1"/>
          <p:nvPr/>
        </p:nvSpPr>
        <p:spPr>
          <a:xfrm>
            <a:off x="2765065" y="4354723"/>
            <a:ext cx="9460785" cy="542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Investing Beyond Roads: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63F5C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BCED79-6856-C037-1CBC-D6CF81DCA4AD}"/>
              </a:ext>
            </a:extLst>
          </p:cNvPr>
          <p:cNvSpPr txBox="1"/>
          <p:nvPr/>
        </p:nvSpPr>
        <p:spPr>
          <a:xfrm>
            <a:off x="3481663" y="4971757"/>
            <a:ext cx="448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Seaports $135.9 Million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63F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B33982-1DF4-60EE-67A6-D3BABBE47D73}"/>
              </a:ext>
            </a:extLst>
          </p:cNvPr>
          <p:cNvSpPr txBox="1"/>
          <p:nvPr/>
        </p:nvSpPr>
        <p:spPr>
          <a:xfrm>
            <a:off x="3883743" y="5441856"/>
            <a:ext cx="37487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Transit $672.8 Million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63F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28128D-C8A9-84FE-F1E2-F21E7DD36699}"/>
              </a:ext>
            </a:extLst>
          </p:cNvPr>
          <p:cNvSpPr txBox="1"/>
          <p:nvPr/>
        </p:nvSpPr>
        <p:spPr>
          <a:xfrm>
            <a:off x="5398955" y="5899375"/>
            <a:ext cx="45872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Rail/Freight $194.3 Million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63F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095DC1-6A8B-7A90-4651-687FCB9163C3}"/>
              </a:ext>
            </a:extLst>
          </p:cNvPr>
          <p:cNvSpPr txBox="1"/>
          <p:nvPr/>
        </p:nvSpPr>
        <p:spPr>
          <a:xfrm>
            <a:off x="7826999" y="4969197"/>
            <a:ext cx="448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Aviation $252.7 Million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63F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BC08FE-05FF-E6A5-06CF-BE8B15E65A26}"/>
              </a:ext>
            </a:extLst>
          </p:cNvPr>
          <p:cNvSpPr txBox="1"/>
          <p:nvPr/>
        </p:nvSpPr>
        <p:spPr>
          <a:xfrm>
            <a:off x="7752660" y="5378715"/>
            <a:ext cx="44186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63F5C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Spaceports $61.8 Million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63F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495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EA18C8E-8C87-236A-FD38-8DF6E4E390B8}"/>
              </a:ext>
            </a:extLst>
          </p:cNvPr>
          <p:cNvSpPr txBox="1"/>
          <p:nvPr/>
        </p:nvSpPr>
        <p:spPr>
          <a:xfrm>
            <a:off x="-2" y="0"/>
            <a:ext cx="8970747" cy="646331"/>
          </a:xfrm>
          <a:prstGeom prst="rect">
            <a:avLst/>
          </a:prstGeom>
          <a:solidFill>
            <a:srgbClr val="D82F2B"/>
          </a:solidFill>
          <a:ln>
            <a:solidFill>
              <a:srgbClr val="D82F2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Targeted Solutions: Strategic Projects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D300F4-4084-51A5-1AF1-C287F85834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" t="35595" r="39766" b="681"/>
          <a:stretch/>
        </p:blipFill>
        <p:spPr>
          <a:xfrm rot="10800000">
            <a:off x="5539097" y="-3"/>
            <a:ext cx="6652902" cy="400304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89975F-A770-F9B4-7EF5-2C9112FD73E0}"/>
              </a:ext>
            </a:extLst>
          </p:cNvPr>
          <p:cNvSpPr/>
          <p:nvPr/>
        </p:nvSpPr>
        <p:spPr>
          <a:xfrm>
            <a:off x="0" y="6447280"/>
            <a:ext cx="12192000" cy="420130"/>
          </a:xfrm>
          <a:prstGeom prst="rect">
            <a:avLst/>
          </a:prstGeom>
          <a:solidFill>
            <a:srgbClr val="263F5C"/>
          </a:solidFill>
          <a:ln>
            <a:solidFill>
              <a:srgbClr val="263F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3E2CF7-E9D2-1FF4-6918-F375BE1AE78A}"/>
              </a:ext>
            </a:extLst>
          </p:cNvPr>
          <p:cNvSpPr/>
          <p:nvPr/>
        </p:nvSpPr>
        <p:spPr>
          <a:xfrm>
            <a:off x="-2" y="6345932"/>
            <a:ext cx="12192002" cy="286385"/>
          </a:xfrm>
          <a:prstGeom prst="rect">
            <a:avLst/>
          </a:prstGeom>
          <a:solidFill>
            <a:srgbClr val="DE2D2B"/>
          </a:solidFill>
          <a:ln>
            <a:solidFill>
              <a:srgbClr val="DE2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334857-39C7-E3AE-A642-AC64479157C6}"/>
              </a:ext>
            </a:extLst>
          </p:cNvPr>
          <p:cNvSpPr/>
          <p:nvPr/>
        </p:nvSpPr>
        <p:spPr>
          <a:xfrm>
            <a:off x="0" y="6632318"/>
            <a:ext cx="121920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person crossing the street&#10;&#10;Description automatically generated with medium confidence">
            <a:extLst>
              <a:ext uri="{FF2B5EF4-FFF2-40B4-BE49-F238E27FC236}">
                <a16:creationId xmlns:a16="http://schemas.microsoft.com/office/drawing/2014/main" id="{31459D97-D52C-D782-4C92-9093D7D512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" b="3395"/>
          <a:stretch/>
        </p:blipFill>
        <p:spPr>
          <a:xfrm>
            <a:off x="7658673" y="648327"/>
            <a:ext cx="4503530" cy="283926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" name="Picture 2" descr="A picture containing water, outdoor, sky, boat&#10;&#10;Description automatically generated">
            <a:extLst>
              <a:ext uri="{FF2B5EF4-FFF2-40B4-BE49-F238E27FC236}">
                <a16:creationId xmlns:a16="http://schemas.microsoft.com/office/drawing/2014/main" id="{32B9A5C7-A2F3-BAD7-D603-9D788FB310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7" b="813"/>
          <a:stretch/>
        </p:blipFill>
        <p:spPr>
          <a:xfrm>
            <a:off x="29796" y="646331"/>
            <a:ext cx="7661799" cy="56996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Picture 8" descr="Traffic cones on the street&#10;&#10;Description automatically generated with low confidence">
            <a:extLst>
              <a:ext uri="{FF2B5EF4-FFF2-40B4-BE49-F238E27FC236}">
                <a16:creationId xmlns:a16="http://schemas.microsoft.com/office/drawing/2014/main" id="{6AE8FAF2-4B6B-8F13-CECF-71946F3230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392" y="3487594"/>
            <a:ext cx="4440811" cy="285833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25169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330288-A354-91F1-2732-6674D55A79D1}"/>
              </a:ext>
            </a:extLst>
          </p:cNvPr>
          <p:cNvSpPr/>
          <p:nvPr/>
        </p:nvSpPr>
        <p:spPr>
          <a:xfrm>
            <a:off x="0" y="6447280"/>
            <a:ext cx="12192000" cy="420130"/>
          </a:xfrm>
          <a:prstGeom prst="rect">
            <a:avLst/>
          </a:prstGeom>
          <a:solidFill>
            <a:srgbClr val="263F5C"/>
          </a:solidFill>
          <a:ln>
            <a:solidFill>
              <a:srgbClr val="263F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B78279-22DF-4325-6667-FB3D608DC9BC}"/>
              </a:ext>
            </a:extLst>
          </p:cNvPr>
          <p:cNvSpPr/>
          <p:nvPr/>
        </p:nvSpPr>
        <p:spPr>
          <a:xfrm>
            <a:off x="0" y="6632318"/>
            <a:ext cx="121920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grass, way, road, scene&#10;&#10;Description automatically generated">
            <a:extLst>
              <a:ext uri="{FF2B5EF4-FFF2-40B4-BE49-F238E27FC236}">
                <a16:creationId xmlns:a16="http://schemas.microsoft.com/office/drawing/2014/main" id="{7C7BD6CB-2643-8A5A-95AD-5D493D7BA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" r="2226" b="19272"/>
          <a:stretch/>
        </p:blipFill>
        <p:spPr>
          <a:xfrm>
            <a:off x="13286" y="3428422"/>
            <a:ext cx="5172469" cy="275387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Picture 6" descr="A picture containing sky, outdoor, way&#10;&#10;Description automatically generated">
            <a:extLst>
              <a:ext uri="{FF2B5EF4-FFF2-40B4-BE49-F238E27FC236}">
                <a16:creationId xmlns:a16="http://schemas.microsoft.com/office/drawing/2014/main" id="{476802EA-E7C0-76F7-F15F-6129E6C6EB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t="9481" r="19175" b="35279"/>
          <a:stretch/>
        </p:blipFill>
        <p:spPr>
          <a:xfrm>
            <a:off x="23446" y="675514"/>
            <a:ext cx="5155208" cy="2728058"/>
          </a:xfrm>
          <a:prstGeom prst="rect">
            <a:avLst/>
          </a:prstGeom>
          <a:ln w="28575">
            <a:solidFill>
              <a:schemeClr val="bg1"/>
            </a:solidFill>
          </a:ln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3DEAFA-6FCF-2D61-B61B-3DB67E26D5ED}"/>
              </a:ext>
            </a:extLst>
          </p:cNvPr>
          <p:cNvSpPr/>
          <p:nvPr/>
        </p:nvSpPr>
        <p:spPr>
          <a:xfrm>
            <a:off x="-2" y="6207144"/>
            <a:ext cx="12192002" cy="425173"/>
          </a:xfrm>
          <a:prstGeom prst="rect">
            <a:avLst/>
          </a:prstGeom>
          <a:solidFill>
            <a:srgbClr val="DE2D2B"/>
          </a:solidFill>
          <a:ln>
            <a:solidFill>
              <a:srgbClr val="DE2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sky, outdoor, boat, transport&#10;&#10;Description automatically generated">
            <a:extLst>
              <a:ext uri="{FF2B5EF4-FFF2-40B4-BE49-F238E27FC236}">
                <a16:creationId xmlns:a16="http://schemas.microsoft.com/office/drawing/2014/main" id="{206DA905-CEDA-A3C7-20D2-077CBB29A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863" y="1422400"/>
            <a:ext cx="7029691" cy="475989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Picture 5" descr="A picture containing outdoor, tree, nature, way&#10;&#10;Description automatically generated">
            <a:extLst>
              <a:ext uri="{FF2B5EF4-FFF2-40B4-BE49-F238E27FC236}">
                <a16:creationId xmlns:a16="http://schemas.microsoft.com/office/drawing/2014/main" id="{8399F8D9-CAA9-8592-2C6B-4B0BD477C7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7"/>
          <a:stretch/>
        </p:blipFill>
        <p:spPr>
          <a:xfrm>
            <a:off x="5138862" y="663024"/>
            <a:ext cx="4296651" cy="215141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ED2711-6490-46F9-AE85-EF7787EEC420}"/>
              </a:ext>
            </a:extLst>
          </p:cNvPr>
          <p:cNvSpPr txBox="1"/>
          <p:nvPr/>
        </p:nvSpPr>
        <p:spPr>
          <a:xfrm>
            <a:off x="-5016" y="-9145"/>
            <a:ext cx="12197016" cy="647319"/>
          </a:xfrm>
          <a:prstGeom prst="rect">
            <a:avLst/>
          </a:prstGeom>
          <a:solidFill>
            <a:srgbClr val="D82F2B"/>
          </a:solidFill>
          <a:ln>
            <a:solidFill>
              <a:srgbClr val="D82F2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Strategic Focus Areas</a:t>
            </a:r>
          </a:p>
        </p:txBody>
      </p:sp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8278B2-6187-CA6E-ABD7-9A64F8D5A2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" t="50754" r="59218" b="681"/>
          <a:stretch/>
        </p:blipFill>
        <p:spPr>
          <a:xfrm rot="10800000">
            <a:off x="7721600" y="-9145"/>
            <a:ext cx="4480560" cy="305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7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330288-A354-91F1-2732-6674D55A79D1}"/>
              </a:ext>
            </a:extLst>
          </p:cNvPr>
          <p:cNvSpPr/>
          <p:nvPr/>
        </p:nvSpPr>
        <p:spPr>
          <a:xfrm>
            <a:off x="0" y="6447280"/>
            <a:ext cx="12192000" cy="420130"/>
          </a:xfrm>
          <a:prstGeom prst="rect">
            <a:avLst/>
          </a:prstGeom>
          <a:solidFill>
            <a:srgbClr val="263F5C"/>
          </a:solidFill>
          <a:ln>
            <a:solidFill>
              <a:srgbClr val="263F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B78279-22DF-4325-6667-FB3D608DC9BC}"/>
              </a:ext>
            </a:extLst>
          </p:cNvPr>
          <p:cNvSpPr/>
          <p:nvPr/>
        </p:nvSpPr>
        <p:spPr>
          <a:xfrm>
            <a:off x="0" y="6632318"/>
            <a:ext cx="121920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3DEAFA-6FCF-2D61-B61B-3DB67E26D5ED}"/>
              </a:ext>
            </a:extLst>
          </p:cNvPr>
          <p:cNvSpPr/>
          <p:nvPr/>
        </p:nvSpPr>
        <p:spPr>
          <a:xfrm>
            <a:off x="-2" y="6227692"/>
            <a:ext cx="12192002" cy="425173"/>
          </a:xfrm>
          <a:prstGeom prst="rect">
            <a:avLst/>
          </a:prstGeom>
          <a:solidFill>
            <a:srgbClr val="DE2D2B"/>
          </a:solidFill>
          <a:ln>
            <a:solidFill>
              <a:srgbClr val="DE2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757DFCE-BCDF-9CD2-0997-7BE63DCA34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35" t="25303" r="40745" b="35131"/>
          <a:stretch/>
        </p:blipFill>
        <p:spPr>
          <a:xfrm>
            <a:off x="19874" y="672253"/>
            <a:ext cx="4666371" cy="307918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456651-B454-D453-72DC-F2B7FBB3B2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99" t="20741" r="41045" b="39775"/>
          <a:stretch/>
        </p:blipFill>
        <p:spPr>
          <a:xfrm>
            <a:off x="4695812" y="674433"/>
            <a:ext cx="7476314" cy="555318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13E242EB-0183-C41F-F267-42BE60DFC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4" y="3742530"/>
            <a:ext cx="4644489" cy="248508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8278B2-6187-CA6E-ABD7-9A64F8D5A2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" t="50754" r="59218" b="681"/>
          <a:stretch/>
        </p:blipFill>
        <p:spPr>
          <a:xfrm rot="10800000">
            <a:off x="7721600" y="-9145"/>
            <a:ext cx="4480560" cy="30507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ED2711-6490-46F9-AE85-EF7787EEC420}"/>
              </a:ext>
            </a:extLst>
          </p:cNvPr>
          <p:cNvSpPr txBox="1"/>
          <p:nvPr/>
        </p:nvSpPr>
        <p:spPr>
          <a:xfrm>
            <a:off x="-5015" y="-9145"/>
            <a:ext cx="9234075" cy="647319"/>
          </a:xfrm>
          <a:prstGeom prst="rect">
            <a:avLst/>
          </a:prstGeom>
          <a:solidFill>
            <a:srgbClr val="D82F2B"/>
          </a:solidFill>
          <a:ln>
            <a:solidFill>
              <a:srgbClr val="D82F2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Importance of Asset Maintenance</a:t>
            </a:r>
          </a:p>
        </p:txBody>
      </p:sp>
    </p:spTree>
    <p:extLst>
      <p:ext uri="{BB962C8B-B14F-4D97-AF65-F5344CB8AC3E}">
        <p14:creationId xmlns:p14="http://schemas.microsoft.com/office/powerpoint/2010/main" val="2397732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</Words>
  <Application>Microsoft Office PowerPoint</Application>
  <PresentationFormat>Widescreen</PresentationFormat>
  <Paragraphs>54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 Swank</dc:creator>
  <cp:lastModifiedBy>Brenda Swank</cp:lastModifiedBy>
  <cp:revision>1</cp:revision>
  <dcterms:created xsi:type="dcterms:W3CDTF">2022-11-22T19:58:13Z</dcterms:created>
  <dcterms:modified xsi:type="dcterms:W3CDTF">2022-11-22T19:59:10Z</dcterms:modified>
</cp:coreProperties>
</file>